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79" r:id="rId9"/>
    <p:sldId id="263" r:id="rId10"/>
    <p:sldId id="264" r:id="rId11"/>
    <p:sldId id="265" r:id="rId12"/>
    <p:sldId id="266" r:id="rId13"/>
    <p:sldId id="267" r:id="rId14"/>
    <p:sldId id="268" r:id="rId15"/>
    <p:sldId id="275" r:id="rId16"/>
    <p:sldId id="269" r:id="rId17"/>
    <p:sldId id="271" r:id="rId18"/>
    <p:sldId id="272" r:id="rId19"/>
    <p:sldId id="273" r:id="rId20"/>
    <p:sldId id="274" r:id="rId21"/>
    <p:sldId id="277" r:id="rId22"/>
    <p:sldId id="27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p:scale>
          <a:sx n="75" d="100"/>
          <a:sy n="75" d="100"/>
        </p:scale>
        <p:origin x="-726" y="-78"/>
      </p:cViewPr>
      <p:guideLst>
        <p:guide orient="horz" pos="2160"/>
        <p:guide pos="2880"/>
      </p:guideLst>
    </p:cSldViewPr>
  </p:slideViewPr>
  <p:outlineViewPr>
    <p:cViewPr>
      <p:scale>
        <a:sx n="33" d="100"/>
        <a:sy n="33" d="100"/>
      </p:scale>
      <p:origin x="0" y="0"/>
    </p:cViewPr>
  </p:outlineViewPr>
  <p:notesTextViewPr>
    <p:cViewPr>
      <p:scale>
        <a:sx n="75" d="100"/>
        <a:sy n="75"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27B5081E-2519-425D-960C-931A5C5E1294}" type="datetimeFigureOut">
              <a:rPr lang="en-US" smtClean="0"/>
              <a:pPr/>
              <a:t>10/7/2011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D2F7C11A-137D-4D51-A227-675723B41327}"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7B5081E-2519-425D-960C-931A5C5E1294}" type="datetimeFigureOut">
              <a:rPr lang="en-US" smtClean="0"/>
              <a:pPr/>
              <a:t>10/7/2011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2F7C11A-137D-4D51-A227-675723B4132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7B5081E-2519-425D-960C-931A5C5E1294}" type="datetimeFigureOut">
              <a:rPr lang="en-US" smtClean="0"/>
              <a:pPr/>
              <a:t>10/7/2011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2F7C11A-137D-4D51-A227-675723B4132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7B5081E-2519-425D-960C-931A5C5E1294}" type="datetimeFigureOut">
              <a:rPr lang="en-US" smtClean="0"/>
              <a:pPr/>
              <a:t>10/7/2011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2F7C11A-137D-4D51-A227-675723B4132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7B5081E-2519-425D-960C-931A5C5E1294}" type="datetimeFigureOut">
              <a:rPr lang="en-US" smtClean="0"/>
              <a:pPr/>
              <a:t>10/7/2011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2F7C11A-137D-4D51-A227-675723B41327}"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7B5081E-2519-425D-960C-931A5C5E1294}" type="datetimeFigureOut">
              <a:rPr lang="en-US" smtClean="0"/>
              <a:pPr/>
              <a:t>10/7/2011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2F7C11A-137D-4D51-A227-675723B4132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7B5081E-2519-425D-960C-931A5C5E1294}" type="datetimeFigureOut">
              <a:rPr lang="en-US" smtClean="0"/>
              <a:pPr/>
              <a:t>10/7/2011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2F7C11A-137D-4D51-A227-675723B41327}"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7B5081E-2519-425D-960C-931A5C5E1294}" type="datetimeFigureOut">
              <a:rPr lang="en-US" smtClean="0"/>
              <a:pPr/>
              <a:t>10/7/2011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2F7C11A-137D-4D51-A227-675723B4132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7B5081E-2519-425D-960C-931A5C5E1294}" type="datetimeFigureOut">
              <a:rPr lang="en-US" smtClean="0"/>
              <a:pPr/>
              <a:t>10/7/2011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2F7C11A-137D-4D51-A227-675723B4132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7B5081E-2519-425D-960C-931A5C5E1294}" type="datetimeFigureOut">
              <a:rPr lang="en-US" smtClean="0"/>
              <a:pPr/>
              <a:t>10/7/2011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2F7C11A-137D-4D51-A227-675723B4132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27B5081E-2519-425D-960C-931A5C5E1294}" type="datetimeFigureOut">
              <a:rPr lang="en-US" smtClean="0"/>
              <a:pPr/>
              <a:t>10/7/2011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D2F7C11A-137D-4D51-A227-675723B4132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27B5081E-2519-425D-960C-931A5C5E1294}" type="datetimeFigureOut">
              <a:rPr lang="en-US" smtClean="0"/>
              <a:pPr/>
              <a:t>10/7/2011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D2F7C11A-137D-4D51-A227-675723B4132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www.westga.edu/~bquest/2004/misuse.htm" TargetMode="External"/><Relationship Id="rId2" Type="http://schemas.openxmlformats.org/officeDocument/2006/relationships/hyperlink" Target="http://faculty.washington.edu/baldasty/march7.htm" TargetMode="External"/><Relationship Id="rId1" Type="http://schemas.openxmlformats.org/officeDocument/2006/relationships/slideLayout" Target="../slideLayouts/slideLayout2.xml"/><Relationship Id="rId4" Type="http://schemas.openxmlformats.org/officeDocument/2006/relationships/hyperlink" Target="windows:%20enduser%20security%20what%20you%20don&#8217;t%20know%20can&#8217;t%20hurt%20you.%20(2009).%20Manuscript%20submitted%20for%20publication,%20University%20Information%20Technology%20Services,%20Indiana%20University,%20Indiana,%20Indiana.%20Retrieved%20from%20http://ittraining.iu.edu/workshops/win_security/vir" TargetMode="External"/></Relationships>
</file>

<file path=ppt/slides/_rels/slide22.xml.rels><?xml version="1.0" encoding="UTF-8" standalone="yes"?>
<Relationships xmlns="http://schemas.openxmlformats.org/package/2006/relationships"><Relationship Id="rId2" Type="http://schemas.openxmlformats.org/officeDocument/2006/relationships/hyperlink" Target="Lee-Berners,%20T.%20(1996,%20August%2001).%20The%20world%20wide%20web:%20past,%20present%20and%20future.%20Retrieved%20from%20http:/www.w3.org/People/Berners-Lee/1996/ppf.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hyperlink" Target="#section_8"/><Relationship Id="rId3" Type="http://schemas.openxmlformats.org/officeDocument/2006/relationships/hyperlink" Target="#section_1"/><Relationship Id="rId7" Type="http://schemas.openxmlformats.org/officeDocument/2006/relationships/hyperlink" Target="#section_7"/><Relationship Id="rId2" Type="http://schemas.openxmlformats.org/officeDocument/2006/relationships/hyperlink" Target="#section_1"/><Relationship Id="rId1" Type="http://schemas.openxmlformats.org/officeDocument/2006/relationships/slideLayout" Target="../slideLayouts/slideLayout2.xml"/><Relationship Id="rId6" Type="http://schemas.openxmlformats.org/officeDocument/2006/relationships/hyperlink" Target="#section_5"/><Relationship Id="rId5" Type="http://schemas.openxmlformats.org/officeDocument/2006/relationships/hyperlink" Target="#section_4"/><Relationship Id="rId4" Type="http://schemas.openxmlformats.org/officeDocument/2006/relationships/hyperlink" Target="#section_3"/></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143000"/>
            <a:ext cx="7772400" cy="1975104"/>
          </a:xfrm>
        </p:spPr>
        <p:txBody>
          <a:bodyPr/>
          <a:lstStyle/>
          <a:p>
            <a:pPr algn="ctr"/>
            <a:r>
              <a:rPr lang="en-US" dirty="0" smtClean="0"/>
              <a:t>TECH SAVVY ACADEMY</a:t>
            </a:r>
            <a:endParaRPr lang="en-US" dirty="0"/>
          </a:p>
        </p:txBody>
      </p:sp>
      <p:sp>
        <p:nvSpPr>
          <p:cNvPr id="3" name="Subtitle 2"/>
          <p:cNvSpPr>
            <a:spLocks noGrp="1"/>
          </p:cNvSpPr>
          <p:nvPr>
            <p:ph type="subTitle" idx="1"/>
          </p:nvPr>
        </p:nvSpPr>
        <p:spPr>
          <a:xfrm>
            <a:off x="1066800" y="2362200"/>
            <a:ext cx="7772400" cy="1508760"/>
          </a:xfrm>
        </p:spPr>
        <p:txBody>
          <a:bodyPr/>
          <a:lstStyle/>
          <a:p>
            <a:pPr algn="ctr"/>
            <a:r>
              <a:rPr lang="en-US" dirty="0" smtClean="0"/>
              <a:t>Technology Evolution</a:t>
            </a:r>
            <a:endParaRPr lang="en-US" dirty="0"/>
          </a:p>
        </p:txBody>
      </p:sp>
      <p:pic>
        <p:nvPicPr>
          <p:cNvPr id="1026" name="Picture 2" descr="C:\Users\Yvonne\Downloads\MP900399229.JPG"/>
          <p:cNvPicPr>
            <a:picLocks noChangeAspect="1" noChangeArrowheads="1"/>
          </p:cNvPicPr>
          <p:nvPr/>
        </p:nvPicPr>
        <p:blipFill>
          <a:blip r:embed="rId2" cstate="print"/>
          <a:srcRect/>
          <a:stretch>
            <a:fillRect/>
          </a:stretch>
        </p:blipFill>
        <p:spPr bwMode="auto">
          <a:xfrm>
            <a:off x="1143000" y="3886200"/>
            <a:ext cx="7391400" cy="273903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are Peripherals?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Electronic equipment connected by cable to the CPU of a computer : </a:t>
            </a:r>
            <a:r>
              <a:rPr lang="en-US" i="1" dirty="0" smtClean="0"/>
              <a:t>"disk drives and printers are important peripherals“</a:t>
            </a:r>
          </a:p>
          <a:p>
            <a:r>
              <a:rPr lang="en-US" i="1" dirty="0" err="1" smtClean="0"/>
              <a:t>Examples:</a:t>
            </a:r>
            <a:r>
              <a:rPr lang="en-US" dirty="0" err="1" smtClean="0"/>
              <a:t>keyboard</a:t>
            </a:r>
            <a:endParaRPr lang="en-US" dirty="0" smtClean="0"/>
          </a:p>
          <a:p>
            <a:r>
              <a:rPr lang="en-US" dirty="0" smtClean="0"/>
              <a:t>mouse</a:t>
            </a:r>
          </a:p>
          <a:p>
            <a:r>
              <a:rPr lang="en-US" dirty="0" smtClean="0"/>
              <a:t>joystick</a:t>
            </a:r>
          </a:p>
          <a:p>
            <a:r>
              <a:rPr lang="en-US" dirty="0" smtClean="0"/>
              <a:t>pen tablet</a:t>
            </a:r>
          </a:p>
          <a:p>
            <a:r>
              <a:rPr lang="en-US" dirty="0" smtClean="0"/>
              <a:t>MIDI keyboard</a:t>
            </a:r>
          </a:p>
          <a:p>
            <a:r>
              <a:rPr lang="en-US" dirty="0" smtClean="0"/>
              <a:t>scanner</a:t>
            </a:r>
          </a:p>
          <a:p>
            <a:r>
              <a:rPr lang="en-US" dirty="0" smtClean="0"/>
              <a:t>digital camera</a:t>
            </a:r>
          </a:p>
          <a:p>
            <a:r>
              <a:rPr lang="en-US" dirty="0" smtClean="0"/>
              <a:t>video camera</a:t>
            </a:r>
          </a:p>
          <a:p>
            <a:endParaRPr lang="en-US" dirty="0"/>
          </a:p>
        </p:txBody>
      </p:sp>
      <p:pic>
        <p:nvPicPr>
          <p:cNvPr id="51202" name="Picture 2" descr="C:\Users\Yvonne\AppData\Local\Microsoft\Windows\Temporary Internet Files\Content.IE5\A0PZLSK4\MP900308891[1].jpg"/>
          <p:cNvPicPr>
            <a:picLocks noChangeAspect="1" noChangeArrowheads="1"/>
          </p:cNvPicPr>
          <p:nvPr/>
        </p:nvPicPr>
        <p:blipFill>
          <a:blip r:embed="rId2" cstate="print"/>
          <a:srcRect/>
          <a:stretch>
            <a:fillRect/>
          </a:stretch>
        </p:blipFill>
        <p:spPr bwMode="auto">
          <a:xfrm>
            <a:off x="5029200" y="4038600"/>
            <a:ext cx="3925455" cy="25908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t>
            </a:r>
            <a:br>
              <a:rPr lang="en-US" dirty="0" smtClean="0"/>
            </a:br>
            <a:r>
              <a:rPr lang="en-US" dirty="0" smtClean="0"/>
              <a:t>Some Internet Uses </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Electronic Mail. With an Internet email account, users can communicate with anyone else on-line, any place in the world, with no long distance fees.</a:t>
            </a:r>
          </a:p>
          <a:p>
            <a:endParaRPr lang="en-US" b="1" dirty="0" smtClean="0"/>
          </a:p>
          <a:p>
            <a:r>
              <a:rPr lang="en-US" b="1" dirty="0" smtClean="0"/>
              <a:t>World Wide Web. The World Wide Web is not a physical place, not a set of files, nor even a network of computers.</a:t>
            </a:r>
          </a:p>
          <a:p>
            <a:endParaRPr lang="en-US" b="1" dirty="0" smtClean="0"/>
          </a:p>
          <a:p>
            <a:r>
              <a:rPr lang="en-US" b="1" dirty="0" smtClean="0"/>
              <a:t>On-Line Chat Rooms (Synchronous , Conversations/reaction)</a:t>
            </a:r>
          </a:p>
          <a:p>
            <a:endParaRPr lang="en-US" b="1" dirty="0" smtClean="0"/>
          </a:p>
          <a:p>
            <a:endParaRPr lang="en-US" b="1"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br>
              <a:rPr lang="en-US" dirty="0" smtClean="0"/>
            </a:br>
            <a:r>
              <a:rPr lang="en-US" dirty="0" smtClean="0"/>
              <a:t>Some Internet Uses Continued…</a:t>
            </a:r>
            <a:endParaRPr lang="en-US" dirty="0"/>
          </a:p>
        </p:txBody>
      </p:sp>
      <p:sp>
        <p:nvSpPr>
          <p:cNvPr id="3" name="Content Placeholder 2"/>
          <p:cNvSpPr>
            <a:spLocks noGrp="1"/>
          </p:cNvSpPr>
          <p:nvPr>
            <p:ph idx="1"/>
          </p:nvPr>
        </p:nvSpPr>
        <p:spPr/>
        <p:txBody>
          <a:bodyPr>
            <a:normAutofit/>
          </a:bodyPr>
          <a:lstStyle/>
          <a:p>
            <a:r>
              <a:rPr lang="en-US" b="1" dirty="0" smtClean="0"/>
              <a:t>Multi-User Dummies (M.U.D.s). Text-based VR ; Role playing games ; Same time</a:t>
            </a:r>
          </a:p>
          <a:p>
            <a:endParaRPr lang="en-US" b="1" dirty="0"/>
          </a:p>
          <a:p>
            <a:r>
              <a:rPr lang="en-US" b="1" dirty="0" smtClean="0"/>
              <a:t>Streamed Broadcast (receiving, sending audio and video)</a:t>
            </a:r>
          </a:p>
          <a:p>
            <a:endParaRPr lang="en-US" b="1" dirty="0" smtClean="0"/>
          </a:p>
          <a:p>
            <a:r>
              <a:rPr lang="en-US" b="1" dirty="0" smtClean="0"/>
              <a:t>Internet telephone and video telephone.</a:t>
            </a:r>
          </a:p>
          <a:p>
            <a:endParaRPr lang="en-US" b="1"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Internet  Abuse</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t>Plagiarism-</a:t>
            </a:r>
            <a:r>
              <a:rPr lang="en-US" dirty="0"/>
              <a:t>"to steal or pass off (the ideas or words of another) as one's own: use (a created production) without crediting the source: to commit literary theft; present as new and original an idea or product derived from an existing source." [7] </a:t>
            </a:r>
            <a:endParaRPr lang="en-US" dirty="0" smtClean="0"/>
          </a:p>
          <a:p>
            <a:endParaRPr lang="en-US" b="1" dirty="0" smtClean="0"/>
          </a:p>
          <a:p>
            <a:r>
              <a:rPr lang="en-US" b="1" dirty="0"/>
              <a:t>Copyright Infringement </a:t>
            </a:r>
            <a:r>
              <a:rPr lang="en-US" b="1" dirty="0" smtClean="0"/>
              <a:t>-</a:t>
            </a:r>
            <a:r>
              <a:rPr lang="en-US" dirty="0"/>
              <a:t>exists under the provisions of Article I, Section 8 of the U.S. Constitution, which authorizes Congress “to promote the progress of science and the useful arts.” </a:t>
            </a:r>
            <a:endParaRPr lang="en-US" dirty="0" smtClean="0"/>
          </a:p>
          <a:p>
            <a:endParaRPr lang="en-US" b="1" dirty="0" smtClean="0"/>
          </a:p>
          <a:p>
            <a:r>
              <a:rPr lang="en-US" b="1" dirty="0"/>
              <a:t>Fair Use and the </a:t>
            </a:r>
            <a:r>
              <a:rPr lang="en-US" b="1" dirty="0" smtClean="0"/>
              <a:t>Internet-</a:t>
            </a:r>
            <a:r>
              <a:rPr lang="en-US" dirty="0" smtClean="0"/>
              <a:t>is </a:t>
            </a:r>
            <a:r>
              <a:rPr lang="en-US" dirty="0"/>
              <a:t>an affirmative defense, requiring the defendants to carry the burden of proof. [18]</a:t>
            </a:r>
            <a:endParaRPr lang="en-US" b="1" dirty="0" smtClean="0"/>
          </a:p>
          <a:p>
            <a:endParaRPr lang="en-US" dirty="0"/>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543800" cy="1752600"/>
          </a:xfrm>
        </p:spPr>
        <p:txBody>
          <a:bodyPr>
            <a:normAutofit/>
          </a:bodyPr>
          <a:lstStyle/>
          <a:p>
            <a:pPr algn="ctr"/>
            <a:r>
              <a:rPr lang="en-US" dirty="0" smtClean="0"/>
              <a:t/>
            </a:r>
            <a:br>
              <a:rPr lang="en-US" dirty="0" smtClean="0"/>
            </a:br>
            <a:r>
              <a:rPr lang="en-US" dirty="0" smtClean="0"/>
              <a:t> </a:t>
            </a:r>
            <a:r>
              <a:rPr lang="en-US" sz="2700" dirty="0" smtClean="0"/>
              <a:t>How has Technology Changed Our Lives</a:t>
            </a:r>
            <a:r>
              <a:rPr lang="en-US" dirty="0" smtClean="0"/>
              <a:t>? </a:t>
            </a:r>
            <a:endParaRPr lang="en-US" dirty="0"/>
          </a:p>
        </p:txBody>
      </p:sp>
      <p:sp>
        <p:nvSpPr>
          <p:cNvPr id="3" name="Content Placeholder 2"/>
          <p:cNvSpPr>
            <a:spLocks noGrp="1"/>
          </p:cNvSpPr>
          <p:nvPr>
            <p:ph idx="1"/>
          </p:nvPr>
        </p:nvSpPr>
        <p:spPr>
          <a:xfrm>
            <a:off x="457200" y="2057400"/>
            <a:ext cx="8229600" cy="4068763"/>
          </a:xfrm>
        </p:spPr>
        <p:txBody>
          <a:bodyPr>
            <a:normAutofit/>
          </a:bodyPr>
          <a:lstStyle/>
          <a:p>
            <a:r>
              <a:rPr lang="en-US" dirty="0" smtClean="0"/>
              <a:t>Our work is easier and more productive</a:t>
            </a:r>
          </a:p>
          <a:p>
            <a:r>
              <a:rPr lang="en-US" dirty="0" smtClean="0"/>
              <a:t>More leisure time than ever before</a:t>
            </a:r>
          </a:p>
          <a:p>
            <a:r>
              <a:rPr lang="en-US" dirty="0" smtClean="0"/>
              <a:t>Deliver a world of communication</a:t>
            </a:r>
          </a:p>
          <a:p>
            <a:r>
              <a:rPr lang="en-US" dirty="0" smtClean="0"/>
              <a:t>Chat Rooms</a:t>
            </a:r>
          </a:p>
          <a:p>
            <a:r>
              <a:rPr lang="en-US" dirty="0" smtClean="0"/>
              <a:t>Video-conferencing</a:t>
            </a:r>
          </a:p>
          <a:p>
            <a:r>
              <a:rPr lang="en-US" dirty="0" smtClean="0"/>
              <a:t>Cell-phones</a:t>
            </a:r>
          </a:p>
          <a:p>
            <a:r>
              <a:rPr lang="en-US" dirty="0" smtClean="0"/>
              <a:t>E-Commerce</a:t>
            </a:r>
          </a:p>
          <a:p>
            <a:endParaRPr lang="en-US"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239000" cy="1143000"/>
          </a:xfrm>
        </p:spPr>
        <p:txBody>
          <a:bodyPr>
            <a:normAutofit fontScale="90000"/>
          </a:bodyPr>
          <a:lstStyle/>
          <a:p>
            <a:pPr algn="ctr"/>
            <a:r>
              <a:rPr lang="en-US" dirty="0" smtClean="0"/>
              <a:t>How has Technology Changed Our Lives?</a:t>
            </a:r>
            <a:endParaRPr lang="en-US" dirty="0"/>
          </a:p>
        </p:txBody>
      </p:sp>
      <p:sp>
        <p:nvSpPr>
          <p:cNvPr id="3" name="Content Placeholder 2"/>
          <p:cNvSpPr>
            <a:spLocks noGrp="1"/>
          </p:cNvSpPr>
          <p:nvPr>
            <p:ph idx="1"/>
          </p:nvPr>
        </p:nvSpPr>
        <p:spPr/>
        <p:txBody>
          <a:bodyPr/>
          <a:lstStyle/>
          <a:p>
            <a:r>
              <a:rPr lang="en-US" dirty="0" smtClean="0"/>
              <a:t>Virtual Classrooms</a:t>
            </a:r>
          </a:p>
          <a:p>
            <a:r>
              <a:rPr lang="en-US" dirty="0" smtClean="0"/>
              <a:t>Online dating</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Types  Internet Cyber Attacks</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US" sz="2400" dirty="0" smtClean="0"/>
              <a:t>A </a:t>
            </a:r>
            <a:r>
              <a:rPr lang="en-US" sz="2400" b="1" i="1" dirty="0" smtClean="0"/>
              <a:t>virus</a:t>
            </a:r>
            <a:r>
              <a:rPr lang="en-US" sz="2400" dirty="0" smtClean="0"/>
              <a:t> is a piece of computer code that attaches itself to a computer program.</a:t>
            </a:r>
          </a:p>
          <a:p>
            <a:endParaRPr lang="en-US" sz="2400" dirty="0" smtClean="0"/>
          </a:p>
          <a:p>
            <a:r>
              <a:rPr lang="en-US" sz="2400" b="1" i="1" dirty="0" smtClean="0"/>
              <a:t>Worms</a:t>
            </a:r>
            <a:r>
              <a:rPr lang="en-US" sz="2400" dirty="0" smtClean="0"/>
              <a:t> are very similar to viruses in that they are computer programs that replicate functional copies of themselves and often, but not always, contain some functionality that will interfere with the normal use of a computer or a program.</a:t>
            </a:r>
          </a:p>
          <a:p>
            <a:endParaRPr lang="en-US" sz="2400" dirty="0" smtClean="0"/>
          </a:p>
          <a:p>
            <a:r>
              <a:rPr lang="en-US" sz="2400" b="1" i="1" dirty="0" smtClean="0"/>
              <a:t>Trojan Horse</a:t>
            </a:r>
            <a:r>
              <a:rPr lang="en-US" sz="2400" dirty="0" smtClean="0"/>
              <a:t> is a program that appears to be useful software, but instead it compromises your security and causes a lot of damage.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Types  Internet Cyber Attacks</a:t>
            </a:r>
            <a:br>
              <a:rPr lang="en-US" dirty="0" smtClean="0"/>
            </a:br>
            <a:endParaRPr lang="en-US" dirty="0"/>
          </a:p>
        </p:txBody>
      </p:sp>
      <p:sp>
        <p:nvSpPr>
          <p:cNvPr id="3" name="Content Placeholder 2"/>
          <p:cNvSpPr>
            <a:spLocks noGrp="1"/>
          </p:cNvSpPr>
          <p:nvPr>
            <p:ph idx="1"/>
          </p:nvPr>
        </p:nvSpPr>
        <p:spPr/>
        <p:txBody>
          <a:bodyPr>
            <a:normAutofit/>
          </a:bodyPr>
          <a:lstStyle/>
          <a:p>
            <a:r>
              <a:rPr lang="en-US" sz="2400" dirty="0" smtClean="0"/>
              <a:t>A </a:t>
            </a:r>
            <a:r>
              <a:rPr lang="en-US" sz="2400" b="1" i="1" dirty="0" smtClean="0"/>
              <a:t>virus</a:t>
            </a:r>
            <a:r>
              <a:rPr lang="en-US" sz="2400" dirty="0" smtClean="0"/>
              <a:t> is a piece of computer code that attaches itself to a computer program.</a:t>
            </a:r>
          </a:p>
          <a:p>
            <a:r>
              <a:rPr lang="en-US" sz="2400" b="1" i="1" dirty="0" smtClean="0"/>
              <a:t>Worms</a:t>
            </a:r>
            <a:r>
              <a:rPr lang="en-US" sz="2400" dirty="0" smtClean="0"/>
              <a:t> are very similar to viruses in that they are computer programs that replicate functional copies of themselves and often, but not always, contain some functionality that will interfere with the normal use of a computer or a program.</a:t>
            </a:r>
          </a:p>
          <a:p>
            <a:r>
              <a:rPr lang="en-US" sz="2400" b="1" i="1" dirty="0" smtClean="0"/>
              <a:t>Trojan Horse</a:t>
            </a:r>
            <a:r>
              <a:rPr lang="en-US" sz="2400" dirty="0" smtClean="0"/>
              <a:t> is a program that appears to be useful software, but instead it compromises your security and causes a lot of damage.</a:t>
            </a:r>
          </a:p>
        </p:txBody>
      </p:sp>
      <p:pic>
        <p:nvPicPr>
          <p:cNvPr id="1027" name="Picture 3" descr="C:\Users\Yvonne\AppData\Local\Microsoft\Windows\Temporary Internet Files\Content.IE5\FCN0P2VJ\MC900090999[1].wmf"/>
          <p:cNvPicPr>
            <a:picLocks noChangeAspect="1" noChangeArrowheads="1"/>
          </p:cNvPicPr>
          <p:nvPr/>
        </p:nvPicPr>
        <p:blipFill>
          <a:blip r:embed="rId2" cstate="print"/>
          <a:srcRect/>
          <a:stretch>
            <a:fillRect/>
          </a:stretch>
        </p:blipFill>
        <p:spPr bwMode="auto">
          <a:xfrm>
            <a:off x="7010400" y="5350598"/>
            <a:ext cx="1291344" cy="1507402"/>
          </a:xfrm>
          <a:prstGeom prst="rect">
            <a:avLst/>
          </a:prstGeom>
          <a:noFill/>
        </p:spPr>
      </p:pic>
      <p:pic>
        <p:nvPicPr>
          <p:cNvPr id="1028" name="Picture 4" descr="C:\Users\Yvonne\AppData\Local\Microsoft\Windows\Temporary Internet Files\Content.IE5\FCN0P2VJ\MC900090999[1].wmf"/>
          <p:cNvPicPr>
            <a:picLocks noChangeAspect="1" noChangeArrowheads="1"/>
          </p:cNvPicPr>
          <p:nvPr/>
        </p:nvPicPr>
        <p:blipFill>
          <a:blip r:embed="rId2" cstate="print"/>
          <a:srcRect/>
          <a:stretch>
            <a:fillRect/>
          </a:stretch>
        </p:blipFill>
        <p:spPr bwMode="auto">
          <a:xfrm>
            <a:off x="685800" y="457200"/>
            <a:ext cx="1226066" cy="1431202"/>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Types  Internet Cyber Attacks Continued….</a:t>
            </a:r>
            <a:endParaRPr lang="en-US" dirty="0"/>
          </a:p>
        </p:txBody>
      </p:sp>
      <p:sp>
        <p:nvSpPr>
          <p:cNvPr id="3" name="Content Placeholder 2"/>
          <p:cNvSpPr>
            <a:spLocks noGrp="1"/>
          </p:cNvSpPr>
          <p:nvPr>
            <p:ph idx="1"/>
          </p:nvPr>
        </p:nvSpPr>
        <p:spPr/>
        <p:txBody>
          <a:bodyPr>
            <a:normAutofit fontScale="92500" lnSpcReduction="10000"/>
          </a:bodyPr>
          <a:lstStyle/>
          <a:p>
            <a:r>
              <a:rPr lang="en-US" b="1" i="1" dirty="0" err="1" smtClean="0"/>
              <a:t>Rootkit</a:t>
            </a:r>
            <a:r>
              <a:rPr lang="en-US" dirty="0" smtClean="0"/>
              <a:t> is a program or a collection of programs that is similar to a Trojan Horse. A </a:t>
            </a:r>
            <a:r>
              <a:rPr lang="en-US" dirty="0" err="1" smtClean="0"/>
              <a:t>Rootkit</a:t>
            </a:r>
            <a:r>
              <a:rPr lang="en-US" dirty="0" smtClean="0"/>
              <a:t> takes Administrator level control of a system without authorization of the system's owners and managers.</a:t>
            </a:r>
          </a:p>
          <a:p>
            <a:endParaRPr lang="en-US" dirty="0" smtClean="0"/>
          </a:p>
          <a:p>
            <a:r>
              <a:rPr lang="en-US" b="1" i="1" dirty="0" smtClean="0"/>
              <a:t>Spyware</a:t>
            </a:r>
            <a:r>
              <a:rPr lang="en-US" dirty="0" smtClean="0"/>
              <a:t> is a general term used for software that performs certain activities such as advertising, collecting personal information, or changing the configuration of your computer, generally without appropriately obtaining your consent. </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Different Types of Software Applications </a:t>
            </a:r>
            <a:endParaRPr lang="en-US" dirty="0"/>
          </a:p>
        </p:txBody>
      </p:sp>
      <p:sp>
        <p:nvSpPr>
          <p:cNvPr id="3" name="Content Placeholder 2"/>
          <p:cNvSpPr>
            <a:spLocks noGrp="1"/>
          </p:cNvSpPr>
          <p:nvPr>
            <p:ph sz="half" idx="1"/>
          </p:nvPr>
        </p:nvSpPr>
        <p:spPr/>
        <p:txBody>
          <a:bodyPr>
            <a:normAutofit/>
          </a:bodyPr>
          <a:lstStyle/>
          <a:p>
            <a:r>
              <a:rPr lang="en-US" b="1" dirty="0" smtClean="0"/>
              <a:t>Word Processing software</a:t>
            </a:r>
            <a:r>
              <a:rPr lang="en-US" dirty="0" smtClean="0"/>
              <a:t> </a:t>
            </a:r>
          </a:p>
          <a:p>
            <a:r>
              <a:rPr lang="en-US" b="1" dirty="0" smtClean="0"/>
              <a:t>Desktop Publishing software</a:t>
            </a:r>
            <a:r>
              <a:rPr lang="en-US" dirty="0" smtClean="0"/>
              <a:t> </a:t>
            </a:r>
          </a:p>
          <a:p>
            <a:r>
              <a:rPr lang="en-US" b="1" dirty="0" smtClean="0"/>
              <a:t>Spreadsheet software</a:t>
            </a:r>
            <a:r>
              <a:rPr lang="en-US" dirty="0" smtClean="0"/>
              <a:t> </a:t>
            </a:r>
          </a:p>
          <a:p>
            <a:r>
              <a:rPr lang="en-US" b="1" dirty="0" smtClean="0"/>
              <a:t>Database software</a:t>
            </a:r>
            <a:r>
              <a:rPr lang="en-US" dirty="0" smtClean="0"/>
              <a:t> </a:t>
            </a:r>
          </a:p>
          <a:p>
            <a:r>
              <a:rPr lang="en-US" b="1" dirty="0" smtClean="0"/>
              <a:t>Presentation software</a:t>
            </a:r>
            <a:r>
              <a:rPr lang="en-US" dirty="0" smtClean="0"/>
              <a:t> </a:t>
            </a:r>
          </a:p>
        </p:txBody>
      </p:sp>
      <p:sp>
        <p:nvSpPr>
          <p:cNvPr id="4" name="Content Placeholder 3"/>
          <p:cNvSpPr>
            <a:spLocks noGrp="1"/>
          </p:cNvSpPr>
          <p:nvPr>
            <p:ph sz="half" idx="2"/>
          </p:nvPr>
        </p:nvSpPr>
        <p:spPr/>
        <p:txBody>
          <a:bodyPr>
            <a:normAutofit/>
          </a:bodyPr>
          <a:lstStyle/>
          <a:p>
            <a:r>
              <a:rPr lang="en-US" b="1" dirty="0" smtClean="0"/>
              <a:t>Internet Browsers</a:t>
            </a:r>
            <a:r>
              <a:rPr lang="en-US" dirty="0" smtClean="0"/>
              <a:t> </a:t>
            </a:r>
          </a:p>
          <a:p>
            <a:r>
              <a:rPr lang="en-US" b="1" dirty="0" smtClean="0"/>
              <a:t>Email programs</a:t>
            </a:r>
          </a:p>
          <a:p>
            <a:r>
              <a:rPr lang="en-US" b="1" dirty="0" smtClean="0"/>
              <a:t>Graphics Programs (vector-based)</a:t>
            </a:r>
          </a:p>
          <a:p>
            <a:r>
              <a:rPr lang="en-US" b="1" dirty="0" smtClean="0"/>
              <a:t>Communications software</a:t>
            </a:r>
            <a:r>
              <a:rPr lang="en-US" dirty="0" smtClean="0"/>
              <a:t> </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Table of Content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Objectives</a:t>
            </a:r>
          </a:p>
          <a:p>
            <a:r>
              <a:rPr lang="en-US" dirty="0" smtClean="0"/>
              <a:t>Goals</a:t>
            </a:r>
          </a:p>
          <a:p>
            <a:r>
              <a:rPr lang="en-US" dirty="0" smtClean="0"/>
              <a:t>Pretest (Self-Knowledge)</a:t>
            </a:r>
          </a:p>
          <a:p>
            <a:r>
              <a:rPr lang="en-US" dirty="0" smtClean="0"/>
              <a:t>What is Technology?</a:t>
            </a:r>
          </a:p>
          <a:p>
            <a:r>
              <a:rPr lang="en-US" dirty="0" smtClean="0"/>
              <a:t>What makes up the components of a computer?</a:t>
            </a:r>
          </a:p>
          <a:p>
            <a:r>
              <a:rPr lang="en-US" dirty="0" smtClean="0"/>
              <a:t>What are peripherals?  </a:t>
            </a:r>
          </a:p>
          <a:p>
            <a:r>
              <a:rPr lang="en-US" dirty="0" smtClean="0"/>
              <a:t>Internet Uses</a:t>
            </a:r>
          </a:p>
          <a:p>
            <a:r>
              <a:rPr lang="en-US" dirty="0" smtClean="0"/>
              <a:t>Internet  Safety	</a:t>
            </a:r>
          </a:p>
          <a:p>
            <a:r>
              <a:rPr lang="en-US" dirty="0" smtClean="0"/>
              <a:t>How has technology evolved present, past  &amp; future?</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242048" cy="1143000"/>
          </a:xfrm>
        </p:spPr>
        <p:txBody>
          <a:bodyPr>
            <a:normAutofit fontScale="90000"/>
          </a:bodyPr>
          <a:lstStyle/>
          <a:p>
            <a:pPr algn="ctr"/>
            <a:r>
              <a:rPr lang="en-US" dirty="0" smtClean="0"/>
              <a:t>Different Types of Software Applications </a:t>
            </a:r>
            <a:endParaRPr lang="en-US" dirty="0"/>
          </a:p>
        </p:txBody>
      </p:sp>
      <p:sp>
        <p:nvSpPr>
          <p:cNvPr id="3" name="Content Placeholder 2"/>
          <p:cNvSpPr>
            <a:spLocks noGrp="1"/>
          </p:cNvSpPr>
          <p:nvPr>
            <p:ph sz="half" idx="1"/>
          </p:nvPr>
        </p:nvSpPr>
        <p:spPr/>
        <p:txBody>
          <a:bodyPr>
            <a:normAutofit/>
          </a:bodyPr>
          <a:lstStyle/>
          <a:p>
            <a:r>
              <a:rPr lang="en-US" b="1" dirty="0" smtClean="0"/>
              <a:t>Word Processing software</a:t>
            </a:r>
            <a:r>
              <a:rPr lang="en-US" dirty="0" smtClean="0"/>
              <a:t> </a:t>
            </a:r>
          </a:p>
          <a:p>
            <a:r>
              <a:rPr lang="en-US" b="1" dirty="0" smtClean="0"/>
              <a:t>Desktop Publishing software</a:t>
            </a:r>
            <a:r>
              <a:rPr lang="en-US" dirty="0" smtClean="0"/>
              <a:t> </a:t>
            </a:r>
          </a:p>
          <a:p>
            <a:r>
              <a:rPr lang="en-US" b="1" dirty="0" smtClean="0"/>
              <a:t>Spreadsheet software</a:t>
            </a:r>
            <a:r>
              <a:rPr lang="en-US" dirty="0" smtClean="0"/>
              <a:t> </a:t>
            </a:r>
          </a:p>
          <a:p>
            <a:r>
              <a:rPr lang="en-US" b="1" dirty="0" smtClean="0"/>
              <a:t>Database software</a:t>
            </a:r>
            <a:r>
              <a:rPr lang="en-US" dirty="0" smtClean="0"/>
              <a:t> </a:t>
            </a:r>
          </a:p>
          <a:p>
            <a:r>
              <a:rPr lang="en-US" b="1" dirty="0" smtClean="0"/>
              <a:t>Presentation software</a:t>
            </a:r>
            <a:r>
              <a:rPr lang="en-US" dirty="0" smtClean="0"/>
              <a:t> </a:t>
            </a:r>
          </a:p>
        </p:txBody>
      </p:sp>
      <p:sp>
        <p:nvSpPr>
          <p:cNvPr id="4" name="Content Placeholder 3"/>
          <p:cNvSpPr>
            <a:spLocks noGrp="1"/>
          </p:cNvSpPr>
          <p:nvPr>
            <p:ph sz="half" idx="2"/>
          </p:nvPr>
        </p:nvSpPr>
        <p:spPr/>
        <p:txBody>
          <a:bodyPr>
            <a:normAutofit/>
          </a:bodyPr>
          <a:lstStyle/>
          <a:p>
            <a:r>
              <a:rPr lang="en-US" b="1" dirty="0" smtClean="0"/>
              <a:t>Internet Browsers</a:t>
            </a:r>
            <a:r>
              <a:rPr lang="en-US" dirty="0" smtClean="0"/>
              <a:t> </a:t>
            </a:r>
          </a:p>
          <a:p>
            <a:r>
              <a:rPr lang="en-US" b="1" dirty="0" smtClean="0"/>
              <a:t>Email programs</a:t>
            </a:r>
          </a:p>
          <a:p>
            <a:r>
              <a:rPr lang="en-US" b="1" dirty="0" smtClean="0"/>
              <a:t>Graphics Programs (vector-based)</a:t>
            </a:r>
          </a:p>
          <a:p>
            <a:r>
              <a:rPr lang="en-US" b="1" dirty="0" smtClean="0"/>
              <a:t>Communications software</a:t>
            </a:r>
            <a:r>
              <a:rPr lang="en-US" dirty="0" smtClean="0"/>
              <a:t> </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References</a:t>
            </a:r>
            <a:endParaRPr lang="en-US" dirty="0"/>
          </a:p>
        </p:txBody>
      </p:sp>
      <p:sp>
        <p:nvSpPr>
          <p:cNvPr id="3" name="Content Placeholder 2"/>
          <p:cNvSpPr>
            <a:spLocks noGrp="1"/>
          </p:cNvSpPr>
          <p:nvPr>
            <p:ph idx="1"/>
          </p:nvPr>
        </p:nvSpPr>
        <p:spPr/>
        <p:txBody>
          <a:bodyPr>
            <a:normAutofit lnSpcReduction="10000"/>
          </a:bodyPr>
          <a:lstStyle/>
          <a:p>
            <a:r>
              <a:rPr lang="en-US" sz="2400" i="1" dirty="0"/>
              <a:t>The internet</a:t>
            </a:r>
            <a:r>
              <a:rPr lang="en-US" sz="2400" dirty="0"/>
              <a:t>. (2000, March 07). Retrieved from </a:t>
            </a:r>
            <a:r>
              <a:rPr lang="en-US" sz="2400" dirty="0">
                <a:hlinkClick r:id="rId2"/>
              </a:rPr>
              <a:t>http://</a:t>
            </a:r>
            <a:r>
              <a:rPr lang="en-US" sz="2400" dirty="0" smtClean="0">
                <a:hlinkClick r:id="rId2"/>
              </a:rPr>
              <a:t>faculty.washington.edu/baldasty/march7.htm</a:t>
            </a:r>
            <a:endParaRPr lang="en-US" sz="2400" dirty="0" smtClean="0"/>
          </a:p>
          <a:p>
            <a:r>
              <a:rPr lang="en-US" sz="2400" dirty="0"/>
              <a:t>Davidson, D., &amp; </a:t>
            </a:r>
            <a:r>
              <a:rPr lang="en-US" sz="2400" dirty="0" err="1"/>
              <a:t>Saubert</a:t>
            </a:r>
            <a:r>
              <a:rPr lang="en-US" sz="2400" dirty="0"/>
              <a:t> , W. (2004, March 01). </a:t>
            </a:r>
            <a:r>
              <a:rPr lang="en-US" sz="2400" i="1" dirty="0"/>
              <a:t>Classroom concerns: legal and ethical implications of internet misuse</a:t>
            </a:r>
            <a:r>
              <a:rPr lang="en-US" sz="2400" dirty="0"/>
              <a:t>. Retrieved from </a:t>
            </a:r>
            <a:r>
              <a:rPr lang="en-US" sz="2400" dirty="0">
                <a:hlinkClick r:id="rId3"/>
              </a:rPr>
              <a:t>http://www.westga.edu/~</a:t>
            </a:r>
            <a:r>
              <a:rPr lang="en-US" sz="2400" dirty="0" smtClean="0">
                <a:hlinkClick r:id="rId3"/>
              </a:rPr>
              <a:t>bquest/2004/misuse.htm</a:t>
            </a:r>
            <a:endParaRPr lang="en-US" sz="2400" dirty="0" smtClean="0"/>
          </a:p>
          <a:p>
            <a:r>
              <a:rPr lang="en-US" sz="2400" i="1" dirty="0"/>
              <a:t>Windows: </a:t>
            </a:r>
            <a:r>
              <a:rPr lang="en-US" sz="2400" i="1" dirty="0" err="1"/>
              <a:t>enduser</a:t>
            </a:r>
            <a:r>
              <a:rPr lang="en-US" sz="2400" i="1" dirty="0"/>
              <a:t> security what you don’t know can’t hurt you</a:t>
            </a:r>
            <a:r>
              <a:rPr lang="en-US" sz="2400" dirty="0"/>
              <a:t>. (2009). Manuscript submitted for publication, University Information Technology Services, Indiana University, Indiana, Indiana. Retrieved from </a:t>
            </a:r>
            <a:r>
              <a:rPr lang="en-US" sz="2400" dirty="0">
                <a:hlinkClick r:id="rId4"/>
              </a:rPr>
              <a:t>http://ittraining.iu.edu/workshops/win_security/virus.html</a:t>
            </a:r>
            <a:endParaRPr lang="en-US" sz="2400" dirty="0"/>
          </a:p>
          <a:p>
            <a:endParaRPr lang="en-US" sz="2400" dirty="0"/>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References Continued….</a:t>
            </a:r>
            <a:endParaRPr lang="en-US" dirty="0"/>
          </a:p>
        </p:txBody>
      </p:sp>
      <p:sp>
        <p:nvSpPr>
          <p:cNvPr id="3" name="Content Placeholder 2"/>
          <p:cNvSpPr>
            <a:spLocks noGrp="1"/>
          </p:cNvSpPr>
          <p:nvPr>
            <p:ph idx="1"/>
          </p:nvPr>
        </p:nvSpPr>
        <p:spPr/>
        <p:txBody>
          <a:bodyPr/>
          <a:lstStyle/>
          <a:p>
            <a:r>
              <a:rPr lang="en-US" dirty="0"/>
              <a:t>Lee-</a:t>
            </a:r>
            <a:r>
              <a:rPr lang="en-US" dirty="0" err="1"/>
              <a:t>Berners</a:t>
            </a:r>
            <a:r>
              <a:rPr lang="en-US" dirty="0"/>
              <a:t>, T. (1996, August 01). </a:t>
            </a:r>
            <a:r>
              <a:rPr lang="en-US" i="1" dirty="0"/>
              <a:t>The world wide web: past, present and future</a:t>
            </a:r>
            <a:r>
              <a:rPr lang="en-US" dirty="0"/>
              <a:t>. Retrieved from </a:t>
            </a:r>
            <a:r>
              <a:rPr lang="en-US" dirty="0">
                <a:hlinkClick r:id="rId2"/>
              </a:rPr>
              <a:t>http://www.w3.org/People/Berners-Lee/1996/ppf.html</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Table of Content </a:t>
            </a:r>
            <a:endParaRPr lang="en-US" dirty="0"/>
          </a:p>
        </p:txBody>
      </p:sp>
      <p:sp>
        <p:nvSpPr>
          <p:cNvPr id="3" name="Content Placeholder 2"/>
          <p:cNvSpPr>
            <a:spLocks noGrp="1"/>
          </p:cNvSpPr>
          <p:nvPr>
            <p:ph idx="1"/>
          </p:nvPr>
        </p:nvSpPr>
        <p:spPr/>
        <p:txBody>
          <a:bodyPr>
            <a:normAutofit/>
          </a:bodyPr>
          <a:lstStyle/>
          <a:p>
            <a:r>
              <a:rPr lang="en-US" dirty="0" smtClean="0"/>
              <a:t>Types  of Viruses, Spyware, Worms</a:t>
            </a:r>
          </a:p>
          <a:p>
            <a:r>
              <a:rPr lang="en-US" dirty="0" smtClean="0"/>
              <a:t>Different types of software applications  . </a:t>
            </a:r>
          </a:p>
          <a:p>
            <a:r>
              <a:rPr lang="en-US" dirty="0" smtClean="0"/>
              <a:t> Types of medias</a:t>
            </a:r>
          </a:p>
          <a:p>
            <a:pPr>
              <a:buNone/>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Objectives</a:t>
            </a:r>
            <a:endParaRPr lang="en-US" dirty="0"/>
          </a:p>
        </p:txBody>
      </p:sp>
      <p:sp>
        <p:nvSpPr>
          <p:cNvPr id="3" name="Content Placeholder 2"/>
          <p:cNvSpPr>
            <a:spLocks noGrp="1"/>
          </p:cNvSpPr>
          <p:nvPr>
            <p:ph idx="1"/>
          </p:nvPr>
        </p:nvSpPr>
        <p:spPr/>
        <p:txBody>
          <a:bodyPr/>
          <a:lstStyle/>
          <a:p>
            <a:r>
              <a:rPr lang="en-US" dirty="0" smtClean="0"/>
              <a:t>Have students </a:t>
            </a:r>
            <a:r>
              <a:rPr lang="en-US" dirty="0"/>
              <a:t>embrace the value </a:t>
            </a:r>
            <a:r>
              <a:rPr lang="en-US" dirty="0" smtClean="0"/>
              <a:t>of learning the importance of technology</a:t>
            </a:r>
          </a:p>
          <a:p>
            <a:r>
              <a:rPr lang="en-US" dirty="0" smtClean="0"/>
              <a:t>Proficiency in operating computers</a:t>
            </a:r>
          </a:p>
          <a:p>
            <a:r>
              <a:rPr lang="en-US" dirty="0" smtClean="0"/>
              <a:t>How technology </a:t>
            </a:r>
            <a:r>
              <a:rPr lang="en-US" dirty="0" smtClean="0"/>
              <a:t>has changed the ways of learning</a:t>
            </a:r>
          </a:p>
          <a:p>
            <a:r>
              <a:rPr lang="en-US" dirty="0" smtClean="0"/>
              <a:t>Develop new ways of integrating </a:t>
            </a:r>
            <a:r>
              <a:rPr lang="en-US" dirty="0" smtClean="0"/>
              <a:t>it into </a:t>
            </a:r>
            <a:r>
              <a:rPr lang="en-US" dirty="0" smtClean="0"/>
              <a:t>business and education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Goals</a:t>
            </a:r>
            <a:endParaRPr lang="en-US" dirty="0"/>
          </a:p>
        </p:txBody>
      </p:sp>
      <p:sp>
        <p:nvSpPr>
          <p:cNvPr id="3" name="Content Placeholder 2"/>
          <p:cNvSpPr>
            <a:spLocks noGrp="1"/>
          </p:cNvSpPr>
          <p:nvPr>
            <p:ph idx="1"/>
          </p:nvPr>
        </p:nvSpPr>
        <p:spPr/>
        <p:txBody>
          <a:bodyPr>
            <a:normAutofit lnSpcReduction="10000"/>
          </a:bodyPr>
          <a:lstStyle/>
          <a:p>
            <a:r>
              <a:rPr lang="en-US" dirty="0" smtClean="0"/>
              <a:t>Improve and build upon self-knowledge and awareness</a:t>
            </a:r>
          </a:p>
          <a:p>
            <a:r>
              <a:rPr lang="en-US" dirty="0" smtClean="0"/>
              <a:t>Improve student academic achievement through the use of technology</a:t>
            </a:r>
          </a:p>
          <a:p>
            <a:r>
              <a:rPr lang="en-US" dirty="0" smtClean="0"/>
              <a:t>Ensure that all students become technologically literate after the end of the course</a:t>
            </a:r>
          </a:p>
          <a:p>
            <a:r>
              <a:rPr lang="en-US" dirty="0" smtClean="0"/>
              <a:t>Promote the effective integration of technology into on-going professional development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Pre-Test</a:t>
            </a:r>
            <a:endParaRPr lang="en-US" dirty="0"/>
          </a:p>
        </p:txBody>
      </p:sp>
      <p:sp>
        <p:nvSpPr>
          <p:cNvPr id="3" name="Content Placeholder 2"/>
          <p:cNvSpPr>
            <a:spLocks noGrp="1"/>
          </p:cNvSpPr>
          <p:nvPr>
            <p:ph idx="1"/>
          </p:nvPr>
        </p:nvSpPr>
        <p:spPr/>
        <p:txBody>
          <a:bodyPr/>
          <a:lstStyle/>
          <a:p>
            <a:r>
              <a:rPr lang="en-US" dirty="0" smtClean="0"/>
              <a:t>Surveys</a:t>
            </a:r>
          </a:p>
          <a:p>
            <a:r>
              <a:rPr lang="en-US" dirty="0" smtClean="0"/>
              <a:t>Puzzles</a:t>
            </a:r>
          </a:p>
          <a:p>
            <a:r>
              <a:rPr lang="en-US" dirty="0" smtClean="0"/>
              <a:t>True and false assessments</a:t>
            </a:r>
          </a:p>
          <a:p>
            <a:r>
              <a:rPr lang="en-US" dirty="0" smtClean="0"/>
              <a:t>Games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What is Technology?</a:t>
            </a:r>
            <a:br>
              <a:rPr lang="en-US" dirty="0" smtClean="0"/>
            </a:br>
            <a:endParaRPr lang="en-US" dirty="0"/>
          </a:p>
        </p:txBody>
      </p:sp>
      <p:sp>
        <p:nvSpPr>
          <p:cNvPr id="3" name="Content Placeholder 2"/>
          <p:cNvSpPr>
            <a:spLocks noGrp="1"/>
          </p:cNvSpPr>
          <p:nvPr>
            <p:ph idx="1"/>
          </p:nvPr>
        </p:nvSpPr>
        <p:spPr/>
        <p:txBody>
          <a:bodyPr/>
          <a:lstStyle/>
          <a:p>
            <a:r>
              <a:rPr lang="en-US" i="1" dirty="0" smtClean="0"/>
              <a:t>"...the know-how and creative processes that may assist people to </a:t>
            </a:r>
            <a:r>
              <a:rPr lang="en-US" i="1" dirty="0" err="1" smtClean="0"/>
              <a:t>utilise</a:t>
            </a:r>
            <a:r>
              <a:rPr lang="en-US" i="1" dirty="0" smtClean="0"/>
              <a:t> tools, resources and systems to solve problems and to enhance control over the natural and made environment in an </a:t>
            </a:r>
            <a:r>
              <a:rPr lang="en-US" i="1" dirty="0" err="1" smtClean="0"/>
              <a:t>endeavour</a:t>
            </a:r>
            <a:r>
              <a:rPr lang="en-US" i="1" dirty="0" smtClean="0"/>
              <a:t> to improve the human condition."</a:t>
            </a:r>
            <a:r>
              <a:rPr lang="en-US" dirty="0" smtClean="0"/>
              <a:t> (UNESCO, 1985).</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is Technology?</a:t>
            </a:r>
            <a:br>
              <a:rPr lang="en-US" dirty="0" smtClean="0"/>
            </a:br>
            <a:endParaRPr lang="en-US" dirty="0"/>
          </a:p>
        </p:txBody>
      </p:sp>
      <p:sp>
        <p:nvSpPr>
          <p:cNvPr id="3" name="Content Placeholder 2"/>
          <p:cNvSpPr>
            <a:spLocks noGrp="1"/>
          </p:cNvSpPr>
          <p:nvPr>
            <p:ph sz="half" idx="1"/>
          </p:nvPr>
        </p:nvSpPr>
        <p:spPr/>
        <p:txBody>
          <a:bodyPr>
            <a:normAutofit fontScale="92500"/>
          </a:bodyPr>
          <a:lstStyle/>
          <a:p>
            <a:r>
              <a:rPr lang="en-US" i="1" dirty="0" smtClean="0"/>
              <a:t>"...the know-how and creative processes that may assist people to </a:t>
            </a:r>
            <a:r>
              <a:rPr lang="en-US" i="1" dirty="0" err="1" smtClean="0"/>
              <a:t>utilise</a:t>
            </a:r>
            <a:r>
              <a:rPr lang="en-US" i="1" dirty="0" smtClean="0"/>
              <a:t> tools, resources and systems to solve problems and to enhance control over the natural and made environment in an </a:t>
            </a:r>
            <a:r>
              <a:rPr lang="en-US" i="1" dirty="0" err="1" smtClean="0"/>
              <a:t>endeavour</a:t>
            </a:r>
            <a:r>
              <a:rPr lang="en-US" i="1" dirty="0" smtClean="0"/>
              <a:t> to improve the human condition."</a:t>
            </a:r>
            <a:r>
              <a:rPr lang="en-US" dirty="0" smtClean="0"/>
              <a:t> (UNESCO, 1985).</a:t>
            </a:r>
          </a:p>
          <a:p>
            <a:endParaRPr lang="en-US" dirty="0"/>
          </a:p>
        </p:txBody>
      </p:sp>
      <p:pic>
        <p:nvPicPr>
          <p:cNvPr id="5" name="Picture 7" descr="C:\Users\Yvonne\AppData\Local\Microsoft\Windows\Temporary Internet Files\Content.IE5\FCN0P2VJ\MP900400981[1].jpg"/>
          <p:cNvPicPr>
            <a:picLocks noGrp="1" noChangeAspect="1" noChangeArrowheads="1"/>
          </p:cNvPicPr>
          <p:nvPr>
            <p:ph sz="half" idx="2"/>
          </p:nvPr>
        </p:nvPicPr>
        <p:blipFill>
          <a:blip r:embed="rId2" cstate="print"/>
          <a:srcRect/>
          <a:stretch>
            <a:fillRect/>
          </a:stretch>
        </p:blipFill>
        <p:spPr bwMode="auto">
          <a:xfrm>
            <a:off x="4677260" y="1879471"/>
            <a:ext cx="3704740" cy="4441509"/>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05800" cy="1417638"/>
          </a:xfrm>
        </p:spPr>
        <p:txBody>
          <a:bodyPr>
            <a:normAutofit/>
          </a:bodyPr>
          <a:lstStyle/>
          <a:p>
            <a:r>
              <a:rPr lang="en-US" sz="4000" dirty="0" smtClean="0"/>
              <a:t>What Makes up the Components of a Computer? </a:t>
            </a:r>
            <a:endParaRPr lang="en-US" dirty="0"/>
          </a:p>
        </p:txBody>
      </p:sp>
      <p:sp>
        <p:nvSpPr>
          <p:cNvPr id="3" name="Content Placeholder 2"/>
          <p:cNvSpPr>
            <a:spLocks noGrp="1"/>
          </p:cNvSpPr>
          <p:nvPr>
            <p:ph idx="1"/>
          </p:nvPr>
        </p:nvSpPr>
        <p:spPr/>
        <p:txBody>
          <a:bodyPr>
            <a:normAutofit fontScale="77500" lnSpcReduction="20000"/>
          </a:bodyPr>
          <a:lstStyle/>
          <a:p>
            <a:r>
              <a:rPr lang="en-US" sz="2400" dirty="0" smtClean="0">
                <a:solidFill>
                  <a:schemeClr val="accent1">
                    <a:lumMod val="50000"/>
                  </a:schemeClr>
                </a:solidFill>
                <a:hlinkClick r:id="rId2"/>
              </a:rPr>
              <a:t>System unit</a:t>
            </a:r>
            <a:r>
              <a:rPr lang="en-US" sz="2400" dirty="0" smtClean="0">
                <a:solidFill>
                  <a:schemeClr val="accent1">
                    <a:lumMod val="50000"/>
                  </a:schemeClr>
                </a:solidFill>
              </a:rPr>
              <a:t>-The </a:t>
            </a:r>
            <a:r>
              <a:rPr lang="en-US" sz="2400" dirty="0" smtClean="0"/>
              <a:t>system unit is the core of a computer system.</a:t>
            </a:r>
          </a:p>
          <a:p>
            <a:r>
              <a:rPr lang="en-US" sz="2400" dirty="0" smtClean="0">
                <a:hlinkClick r:id="rId3"/>
              </a:rPr>
              <a:t>Storage unit</a:t>
            </a:r>
            <a:r>
              <a:rPr lang="en-US" sz="2400" dirty="0" smtClean="0"/>
              <a:t>-Your computer has one or more disk drives—devices that store information on a metal or plastic disk</a:t>
            </a:r>
          </a:p>
          <a:p>
            <a:r>
              <a:rPr lang="en-US" sz="2400" dirty="0" smtClean="0">
                <a:hlinkClick r:id="rId4"/>
              </a:rPr>
              <a:t>Mouse</a:t>
            </a:r>
            <a:r>
              <a:rPr lang="en-US" sz="2400" dirty="0" smtClean="0"/>
              <a:t>-A mouse is a small device used to point to and select items on your computer screen. </a:t>
            </a:r>
          </a:p>
          <a:p>
            <a:r>
              <a:rPr lang="en-US" sz="2400" dirty="0" smtClean="0">
                <a:hlinkClick r:id="rId5"/>
              </a:rPr>
              <a:t>Keyboard</a:t>
            </a:r>
            <a:r>
              <a:rPr lang="en-US" sz="2400" dirty="0" smtClean="0"/>
              <a:t>-A keyboard is used mainly for typing text into your computer. Like the keyboard on a typewriter, it has keys for letters and numbers, but it also has special keys:</a:t>
            </a:r>
          </a:p>
          <a:p>
            <a:r>
              <a:rPr lang="en-US" sz="2400" dirty="0" smtClean="0">
                <a:hlinkClick r:id="rId6"/>
              </a:rPr>
              <a:t>Monitor</a:t>
            </a:r>
            <a:r>
              <a:rPr lang="en-US" sz="2400" dirty="0" smtClean="0"/>
              <a:t>-A monitor displays information in visual form, using text and graphics</a:t>
            </a:r>
          </a:p>
          <a:p>
            <a:r>
              <a:rPr lang="en-US" sz="2400" u="sng" dirty="0" smtClean="0">
                <a:solidFill>
                  <a:schemeClr val="tx2">
                    <a:lumMod val="50000"/>
                  </a:schemeClr>
                </a:solidFill>
              </a:rPr>
              <a:t>Printer</a:t>
            </a:r>
            <a:r>
              <a:rPr lang="en-US" sz="2400" dirty="0" smtClean="0"/>
              <a:t>-A monitor displays information in visual form, using text and graphics</a:t>
            </a:r>
          </a:p>
          <a:p>
            <a:r>
              <a:rPr lang="en-US" sz="2400" dirty="0" smtClean="0">
                <a:hlinkClick r:id="rId7"/>
              </a:rPr>
              <a:t>Speakers</a:t>
            </a:r>
            <a:r>
              <a:rPr lang="en-US" sz="2400" dirty="0" smtClean="0"/>
              <a:t>-Speakers are used to play sound. They may be built into the system unit or connected with cables</a:t>
            </a:r>
          </a:p>
          <a:p>
            <a:r>
              <a:rPr lang="en-US" sz="2400" dirty="0" smtClean="0">
                <a:hlinkClick r:id="rId8"/>
              </a:rPr>
              <a:t>Modem</a:t>
            </a:r>
            <a:r>
              <a:rPr lang="en-US" sz="2400" dirty="0" smtClean="0"/>
              <a:t>-</a:t>
            </a:r>
            <a:r>
              <a:rPr lang="en-US" sz="2000" dirty="0" smtClean="0"/>
              <a:t>A modem is a device that sends and receives computer information over a telephone line or high-speed cable. </a:t>
            </a:r>
            <a:endParaRPr lang="en-US" sz="2400" dirty="0" smtClean="0"/>
          </a:p>
          <a:p>
            <a:endParaRPr lang="en-US"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426</TotalTime>
  <Words>1084</Words>
  <Application>Microsoft Office PowerPoint</Application>
  <PresentationFormat>On-screen Show (4:3)</PresentationFormat>
  <Paragraphs>126</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Metro</vt:lpstr>
      <vt:lpstr>TECH SAVVY ACADEMY</vt:lpstr>
      <vt:lpstr>Table of Content </vt:lpstr>
      <vt:lpstr>Table of Content </vt:lpstr>
      <vt:lpstr>Objectives</vt:lpstr>
      <vt:lpstr>Goals</vt:lpstr>
      <vt:lpstr>Pre-Test</vt:lpstr>
      <vt:lpstr>What is Technology? </vt:lpstr>
      <vt:lpstr>What is Technology? </vt:lpstr>
      <vt:lpstr>What Makes up the Components of a Computer? </vt:lpstr>
      <vt:lpstr>What are Peripherals?</vt:lpstr>
      <vt:lpstr>  Some Internet Uses </vt:lpstr>
      <vt:lpstr>  Some Internet Uses Continued…</vt:lpstr>
      <vt:lpstr>Internet  Abuse</vt:lpstr>
      <vt:lpstr>  How has Technology Changed Our Lives? </vt:lpstr>
      <vt:lpstr>How has Technology Changed Our Lives?</vt:lpstr>
      <vt:lpstr>Types  Internet Cyber Attacks </vt:lpstr>
      <vt:lpstr>Types  Internet Cyber Attacks </vt:lpstr>
      <vt:lpstr>Types  Internet Cyber Attacks Continued….</vt:lpstr>
      <vt:lpstr>Different Types of Software Applications </vt:lpstr>
      <vt:lpstr>Different Types of Software Applications </vt:lpstr>
      <vt:lpstr>References</vt:lpstr>
      <vt:lpstr>References Continued….</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creator>
  <cp:lastModifiedBy>?</cp:lastModifiedBy>
  <cp:revision>43</cp:revision>
  <dcterms:created xsi:type="dcterms:W3CDTF">2011-10-06T22:20:28Z</dcterms:created>
  <dcterms:modified xsi:type="dcterms:W3CDTF">2011-10-08T01:03:04Z</dcterms:modified>
</cp:coreProperties>
</file>